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69" d="100"/>
          <a:sy n="69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2C0D0A-2530-45E5-9BCA-0BEB4FBD32C7}" type="datetimeFigureOut">
              <a:rPr lang="pt-BR" smtClean="0"/>
              <a:pPr/>
              <a:t>28/01/2015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698EAE0-E4A0-4578-BC17-A07D56BC54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google.com.br/imgres?imgurl=http://www.fiocruz.br/ccs/media/csp_artigos2.jpg&amp;imgrefurl=http://www.fiocruz.br/ccs/cgi/cgilua.exe/sys/start.htm?infoid=1480&amp;sid=9&amp;usg=__71jpXJBP7He-Y_weny1lq6-BOFk=&amp;h=300&amp;w=400&amp;sz=87&amp;hl=pt-BR&amp;start=7&amp;zoom=1&amp;tbnid=h7q0BRkG87nYAM:&amp;tbnh=93&amp;tbnw=124&amp;ei=jOJKT6KoKIWNgwfp7oz4DQ&amp;prev=/search?q=imagem+de+publica%C3%A7%C3%B5es+cientificas&amp;hl=pt-BR&amp;sa=X&amp;biw=1366&amp;bih=588&amp;tbm=isch&amp;prmd=imvns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br/imgres?imgurl=http://www.ensp.fiocruz.br/informe-images/ERodrigues_abertura_centro02_2011.jpg&amp;imgrefurl=http://www.ensp.fiocruz.br/portal-ensp/informe/materia/index.php?matid=24608&amp;saibamais=24648&amp;usg=__0slm561YUQ_1tFYnyiVmD2OHl-0=&amp;h=227&amp;w=340&amp;sz=15&amp;hl=pt-BR&amp;start=14&amp;zoom=1&amp;tbnid=i85-aP7aR39NAM:&amp;tbnh=79&amp;tbnw=119&amp;ei=jOJKT6KoKIWNgwfp7oz4DQ&amp;prev=/search?q=imagem+de+publica%C3%A7%C3%B5es+cientificas&amp;hl=pt-BR&amp;sa=X&amp;biw=1366&amp;bih=588&amp;tbm=isch&amp;prmd=imvns&amp;itbs=1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com.br/imgres?imgurl=http://www.caunesp.unesp.br/imagens/publicacoes/livros/Publicacao%20cientifica.jpg&amp;imgrefurl=http://www.caunesp.unesp.br/publicacoes/livros.php&amp;usg=__wXeIG7HIzw75U1EnzKITRoDAjCw=&amp;h=732&amp;w=505&amp;sz=20&amp;hl=pt-BR&amp;start=15&amp;zoom=1&amp;tbnid=LnBqhW8zXBd20M:&amp;tbnh=141&amp;tbnw=97&amp;ei=jOJKT6KoKIWNgwfp7oz4DQ&amp;prev=/search?q=imagem+de+publica%C3%A7%C3%B5es+cientificas&amp;hl=pt-BR&amp;sa=X&amp;biw=1366&amp;bih=588&amp;tbm=isch&amp;prmd=imvns&amp;itbs=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br/imgres?imgurl=http://4.bp.blogspot.com/_yKiwUH6Hm90/S9HSeg4q6_I/AAAAAAAAAE8/oDnIx7Vm-qc/s1600/sps12_medi.jpg&amp;imgrefurl=http://cphistoria.blogspot.com/2010/04/revolucao-cientifica-na-europa.html&amp;usg=__zwiqjVRmb24J0LOr6AZaIYAJ9FQ=&amp;h=352&amp;w=470&amp;sz=26&amp;hl=pt-BR&amp;start=9&amp;zoom=1&amp;tbnid=-Q07PDLA66YaVM:&amp;tbnh=97&amp;tbnw=129&amp;ei=evMtT7O9J4_DgAfUlv3QDw&amp;prev=/search?q=imagem+sobre+revolu%C3%A7ao+cientifica&amp;hl=pt-BR&amp;sa=X&amp;biw=1619&amp;bih=761&amp;tbm=isch&amp;prmd=imvns&amp;itbs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Biologia e ciência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Estabeleceu métodos para organizar as observações da natureza.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Criador do método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INDUTIVO 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“Ele afirmava que, partindo de casos particulares, era possível chegar a causas ou explicações gerais para determinado fenômeno”. </a:t>
            </a:r>
          </a:p>
          <a:p>
            <a:pPr algn="just">
              <a:buNone/>
            </a:pPr>
            <a:endParaRPr lang="pt-B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Francis Bacon</a:t>
            </a:r>
            <a:r>
              <a:rPr lang="pt-BR" dirty="0" smtClean="0">
                <a:solidFill>
                  <a:schemeClr val="tx1"/>
                </a:solidFill>
              </a:rPr>
              <a:t> – </a:t>
            </a:r>
            <a:r>
              <a:rPr lang="pt-BR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fundador da filosofia da ciência </a:t>
            </a:r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Afirmava que os  fenômenos naturais deviam ser compreendidos a partir da experimentação e da abordagem matemática.</a:t>
            </a:r>
          </a:p>
          <a:p>
            <a:endParaRPr lang="pt-BR" dirty="0" smtClean="0"/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Acrescentou ao procedimento baconiano a ideia de que era </a:t>
            </a:r>
            <a:r>
              <a:rPr lang="pt-B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preciso por a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testes a explicação para um fenômeno natural, com o objetivo de verificar se ela era falsa ou verdadeira</a:t>
            </a:r>
            <a:r>
              <a:rPr lang="pt-BR" dirty="0" smtClean="0"/>
              <a:t>. (falseabilidade  da hipótese)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Galileu </a:t>
            </a:r>
            <a:r>
              <a:rPr lang="pt-BR" b="1" dirty="0" err="1" smtClean="0">
                <a:solidFill>
                  <a:srgbClr val="002060"/>
                </a:solidFill>
              </a:rPr>
              <a:t>Galilei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dirty="0" smtClean="0"/>
              <a:t>–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 da física moderna e da ciência experimental</a:t>
            </a:r>
            <a:endParaRPr lang="pt-BR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Procedimentos rigorosos que testam e formulam explicações para os fenômenos da natureza.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Identificação de um problema </a:t>
            </a:r>
          </a:p>
          <a:p>
            <a:pPr marL="514350" indent="-514350" algn="ctr">
              <a:buFont typeface="+mj-lt"/>
              <a:buAutoNum type="arabicPeriod"/>
            </a:pP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Formulação de uma hipótese</a:t>
            </a:r>
          </a:p>
          <a:p>
            <a:pPr marL="514350" indent="-514350" algn="ctr">
              <a:buFont typeface="+mj-lt"/>
              <a:buAutoNum type="arabicPeriod"/>
            </a:pP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Levantamento de deduções a partir da hipótese</a:t>
            </a:r>
          </a:p>
          <a:p>
            <a:pPr marL="514350" indent="-514350" algn="ctr">
              <a:buFont typeface="+mj-lt"/>
              <a:buAutoNum type="arabicPeriod"/>
            </a:pP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 das deduções, por meio de novas observações ou de experimentos.</a:t>
            </a:r>
          </a:p>
          <a:p>
            <a:pPr marL="514350" indent="-514350" algn="ctr">
              <a:buFont typeface="+mj-lt"/>
              <a:buAutoNum type="arabicPeriod"/>
            </a:pP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Conclusões sobre a validade ou não da hipótese </a:t>
            </a:r>
          </a:p>
          <a:p>
            <a:pPr marL="514350" indent="-514350" algn="ctr">
              <a:buNone/>
            </a:pPr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 algn="ctr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marL="514350" indent="-514350" algn="ctr">
              <a:buNone/>
            </a:pPr>
            <a:endParaRPr lang="pt-BR" dirty="0" smtClean="0"/>
          </a:p>
          <a:p>
            <a:pPr marL="514350" indent="-514350" algn="ctr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O método hipotético dedutivo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metodo-cientifico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881710"/>
          </a:xfrm>
        </p:spPr>
        <p:txBody>
          <a:bodyPr/>
          <a:lstStyle/>
          <a:p>
            <a:pPr algn="just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 nosso cotidiano, acontecem, geralmente, coisas que servem para ilustrar determinados estudos teóricos.</a:t>
            </a:r>
            <a:b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contextualização é um meio muito utilizado para enriquecermos nosso conhecimento. As figuras a seguir mostram elementos que exemplificam essa idéia. Observe-as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214414" y="4286256"/>
            <a:ext cx="73581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Georgia" pitchFamily="18" charset="0"/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De acordo com as figuras e o assunto abordado, analise as alternativas a seguir e assinale a que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REPRESENTA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os passos correspondentes à EXPERIMENTAÇÃO (parte prática) evidenciada no desenvolvimento de uma pesquisa científica.</a:t>
            </a:r>
          </a:p>
          <a:p>
            <a:pPr algn="just">
              <a:buFont typeface="Georgia" pitchFamily="18" charset="0"/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Georgia" pitchFamily="18" charset="0"/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a) I, II e III.</a:t>
            </a:r>
          </a:p>
          <a:p>
            <a:pPr algn="just">
              <a:buFont typeface="Georgia" pitchFamily="18" charset="0"/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b) I e III, apenas</a:t>
            </a:r>
          </a:p>
          <a:p>
            <a:pPr algn="just">
              <a:buFont typeface="Georgia" pitchFamily="18" charset="0"/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c) I e II, apenas.</a:t>
            </a:r>
          </a:p>
          <a:p>
            <a:pPr algn="just">
              <a:buFont typeface="Georgia" pitchFamily="18" charset="0"/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d) II e III, apenas. </a:t>
            </a:r>
          </a:p>
        </p:txBody>
      </p:sp>
      <p:pic>
        <p:nvPicPr>
          <p:cNvPr id="6" name="Imagem 3" descr="metodo-cientifico-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205038"/>
            <a:ext cx="82073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hipótese é aceita </a:t>
            </a:r>
            <a:r>
              <a:rPr lang="pt-BR" smtClean="0"/>
              <a:t>quando os </a:t>
            </a:r>
            <a:r>
              <a:rPr lang="pt-BR" dirty="0" smtClean="0"/>
              <a:t>testes a que ela é submetida  não conseguem falseá-la.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resultados, em ciência,nunca devem ser aceitos como definitivos e inquestionáveis.</a:t>
            </a:r>
          </a:p>
          <a:p>
            <a:pPr algn="just"/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None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“Uma explicação científica será aceita quando não houver motivos para duvidar dela, ou seja, enquanto ela for verdadeira acima de qualquer suspeita”.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Falseabilidade de uma hipótese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pPr algn="just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Fatos 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dados do mundo</a:t>
            </a:r>
          </a:p>
          <a:p>
            <a:pPr algn="just"/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estruturas que explicam e interpretam os fatos</a:t>
            </a:r>
          </a:p>
          <a:p>
            <a:pPr algn="just"/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Hipótese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tentativa de explicação para um fenômeno isolado </a:t>
            </a:r>
          </a:p>
          <a:p>
            <a:pPr algn="just"/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científica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descrição da regularidade com que um fenômeno natural se manifesta sob certas circunstâncias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Teoria, hipótese e lei em ciência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A comunicação em ciência </a:t>
            </a:r>
            <a:endParaRPr lang="pt-BR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t0.gstatic.com/images?q=tbn:ANd9GcRpOH_sFrvOqoRK1zuRhN2_2PCUtyJfgEGlmocinCPMdx_wNMRo1cD_hG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2088232" cy="2160240"/>
          </a:xfrm>
          <a:prstGeom prst="rect">
            <a:avLst/>
          </a:prstGeom>
          <a:noFill/>
        </p:spPr>
      </p:pic>
      <p:pic>
        <p:nvPicPr>
          <p:cNvPr id="1028" name="Picture 4" descr="http://t2.gstatic.com/images?q=tbn:ANd9GcTYHGV_2qHzSNsbOrUdk2BOgiNNMF_PMCFFNrfV2TWjywk678CJtCm6-LeT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484784"/>
            <a:ext cx="1716013" cy="2160240"/>
          </a:xfrm>
          <a:prstGeom prst="rect">
            <a:avLst/>
          </a:prstGeom>
          <a:noFill/>
        </p:spPr>
      </p:pic>
      <p:pic>
        <p:nvPicPr>
          <p:cNvPr id="1030" name="Picture 6" descr="http://t2.gstatic.com/images?q=tbn:ANd9GcR78wTthJDRN19zuhCxRVJmMDgnwTctXs2s-tBIjncgYRHBbMRfga-cQ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3573016"/>
            <a:ext cx="3888432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Origem da Biologia</a:t>
            </a:r>
          </a:p>
          <a:p>
            <a:pPr algn="just">
              <a:buNone/>
            </a:pPr>
            <a:endParaRPr lang="pt-B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Ramo independente das ciências a partir do final do séc. XVIII e início do séc. XIX;</a:t>
            </a:r>
          </a:p>
          <a:p>
            <a:pPr lvl="1" algn="just"/>
            <a:endParaRPr lang="pt-BR" dirty="0"/>
          </a:p>
          <a:p>
            <a:pPr lvl="2" algn="just"/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Antes disso: estudo descritivo de animais e plantas (classificação e anatomia)</a:t>
            </a:r>
          </a:p>
          <a:p>
            <a:pPr lvl="2" algn="just"/>
            <a:endParaRPr lang="pt-BR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 algn="just"/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Maior aceitação da teoria de geração espontânea ou abiogênese;</a:t>
            </a:r>
          </a:p>
          <a:p>
            <a:pPr lvl="2" algn="just"/>
            <a:endParaRPr lang="pt-BR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 algn="just"/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Ausência de uma visão unificada dos seres vivos e dos processos biológicos;</a:t>
            </a:r>
          </a:p>
          <a:p>
            <a:pPr lvl="2" algn="just">
              <a:buNone/>
            </a:pPr>
            <a:endParaRPr lang="pt-BR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2" algn="just"/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Distinção de três grandes reinos: animal, vegetal e mineral.</a:t>
            </a:r>
          </a:p>
          <a:p>
            <a:pPr lvl="1"/>
            <a:endParaRPr lang="pt-BR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pt-BR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Origem da Biologia e bases do pensamento científico 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        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pt-BR" dirty="0" smtClean="0"/>
              <a:t>Séc. XVIII              Séc. XVIII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3.bp.blogspot.com/-Fp8a9EAXrsk/Tbdu3SW3dvI/AAAAAAAAACk/j5-FRnu_eR4/s1600/lamar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190875" cy="4143380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3357554" y="3214686"/>
            <a:ext cx="5500726" cy="3071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2800" dirty="0" smtClean="0"/>
          </a:p>
          <a:p>
            <a:pPr algn="just"/>
            <a:endParaRPr lang="pt-BR" sz="2800" dirty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>
                <a:solidFill>
                  <a:srgbClr val="002060"/>
                </a:solidFill>
              </a:rPr>
              <a:t>Grande avanço do conhecimento científico sobre a natureza 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“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Animais e vegetais compartilham características   únicas, que os distinguem dos minerais</a:t>
            </a:r>
            <a:r>
              <a:rPr lang="pt-BR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”. </a:t>
            </a:r>
          </a:p>
          <a:p>
            <a:pPr algn="just"/>
            <a:endParaRPr lang="pt-BR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organização corporal complexa e a capacidade de crescer, reproduzir e morrer.</a:t>
            </a:r>
          </a:p>
          <a:p>
            <a:pPr algn="just">
              <a:buFont typeface="Arial" pitchFamily="34" charset="0"/>
              <a:buChar char="•"/>
            </a:pPr>
            <a:endParaRPr lang="pt-BR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Jean B. Lamarck: divisão de dois grandes grupos: Seres </a:t>
            </a:r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</a:rPr>
              <a:t>Orgânicos</a:t>
            </a: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e 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Inorgânicos</a:t>
            </a:r>
            <a:r>
              <a:rPr lang="pt-BR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endParaRPr lang="pt-BR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just"/>
            <a:endParaRPr lang="pt-BR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sz="2400" dirty="0"/>
          </a:p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 </a:t>
            </a:r>
          </a:p>
          <a:p>
            <a:pPr algn="just"/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Sugestão de uso do nome “Biologia” para designar o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estudo dos seres vivos</a:t>
            </a:r>
            <a:r>
              <a:rPr lang="pt-BR" dirty="0" smtClean="0"/>
              <a:t>.  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err="1" smtClean="0"/>
              <a:t>Bio</a:t>
            </a:r>
            <a:r>
              <a:rPr lang="pt-BR" dirty="0" smtClean="0"/>
              <a:t> = </a:t>
            </a:r>
            <a:r>
              <a:rPr lang="pt-BR" i="1" dirty="0" smtClean="0"/>
              <a:t>do grego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2060"/>
                </a:solidFill>
              </a:rPr>
              <a:t>VIDA</a:t>
            </a:r>
            <a:r>
              <a:rPr lang="pt-BR" dirty="0" smtClean="0"/>
              <a:t> + </a:t>
            </a:r>
            <a:r>
              <a:rPr lang="pt-BR" dirty="0" err="1" smtClean="0"/>
              <a:t>Logia</a:t>
            </a:r>
            <a:r>
              <a:rPr lang="pt-BR" dirty="0" smtClean="0"/>
              <a:t>,</a:t>
            </a:r>
            <a:r>
              <a:rPr lang="pt-BR" i="1" dirty="0" err="1" smtClean="0"/>
              <a:t>logus</a:t>
            </a:r>
            <a:r>
              <a:rPr lang="pt-BR" dirty="0" smtClean="0"/>
              <a:t> = </a:t>
            </a:r>
            <a:r>
              <a:rPr lang="pt-BR" i="1" dirty="0" smtClean="0"/>
              <a:t>do grego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2060"/>
                </a:solidFill>
              </a:rPr>
              <a:t>ESTUDO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 termo </a:t>
            </a:r>
            <a:r>
              <a:rPr lang="pt-BR" dirty="0" smtClean="0">
                <a:solidFill>
                  <a:srgbClr val="002060"/>
                </a:solidFill>
              </a:rPr>
              <a:t>Biologia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Há cerca de 2.500 anos </a:t>
            </a:r>
            <a:endParaRPr lang="pt-B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endParaRPr lang="pt-BR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Sábios gregos começaram a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separar o estudo da natureza das questões religiosas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passo fundamental para o desenvolvimento da ciência.  Surgia assim o pensamento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naturalista,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tentava explicar os fenômenos naturais com base em fatos e processos da própria natureza e não em termos místicos e sobrenaturais, como ocorria em muitas sociedades primitivas.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A origem do racionalismo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 rot="21600000">
            <a:off x="457200" y="1524000"/>
            <a:ext cx="8229600" cy="4572000"/>
          </a:xfrm>
        </p:spPr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“A mente humana é capaz de compreender os princípios e as leis da natureza, deduzindo-os a partir dos fatos e observações”.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Hipócrates</a:t>
            </a:r>
            <a:r>
              <a:rPr lang="pt-BR" dirty="0" smtClean="0"/>
              <a:t> (460?-377? a.C.) – O “pai da Medicina”:</a:t>
            </a:r>
          </a:p>
          <a:p>
            <a:pPr algn="just">
              <a:buNone/>
            </a:pPr>
            <a:r>
              <a:rPr lang="pt-BR" dirty="0" smtClean="0"/>
              <a:t>	</a:t>
            </a:r>
          </a:p>
          <a:p>
            <a:pPr algn="just">
              <a:buNone/>
            </a:pPr>
            <a:r>
              <a:rPr lang="pt-BR" dirty="0" smtClean="0"/>
              <a:t>	“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tratamento ideal para as doenças consistia em deixar as leis da natureza efetuarem a cura, afastando qualquer interpretação de ordem mística</a:t>
            </a:r>
            <a:r>
              <a:rPr lang="pt-BR" dirty="0" smtClean="0"/>
              <a:t>”.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Aristóteles </a:t>
            </a:r>
            <a:r>
              <a:rPr lang="pt-BR" dirty="0" smtClean="0"/>
              <a:t>(384-322 a.C.) – O “pai da Zoologia”: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“Utilizou de forma, pioneira, dois passos fundamentais do procedimento científico: coletar  informações na natureza e refletir racionalmente sobre elas”.</a:t>
            </a:r>
          </a:p>
          <a:p>
            <a:pPr algn="just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Racionalismo</a:t>
            </a:r>
            <a:r>
              <a:rPr lang="pt-B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observação dos fatos + raciocínio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Declínio do Império Romano no final do séc. VI e a igreja católica era a única instituição estável e poderosa na Europa.</a:t>
            </a:r>
          </a:p>
          <a:p>
            <a:pPr algn="just">
              <a:buNone/>
            </a:pPr>
            <a:r>
              <a:rPr lang="pt-BR" dirty="0" smtClean="0"/>
              <a:t>                                        </a:t>
            </a:r>
          </a:p>
          <a:p>
            <a:pPr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O racionalismo na Idade Média e no Renascimento</a:t>
            </a:r>
            <a:endParaRPr lang="pt-BR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://www.grupoescolar.com/a/b/F65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786058"/>
            <a:ext cx="3286148" cy="28575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4000496" y="2571744"/>
            <a:ext cx="4643470" cy="3857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ensino era ministrado em mosteiros e conventos  religiosos tendo como foco  o estudo da Bíblia.</a:t>
            </a:r>
          </a:p>
          <a:p>
            <a:pPr algn="ctr"/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ideia dos antigos filósofos gregos de que havia leis naturais, que podiam ser desvendadas pela observação e pela razão, foi substituída pela visão de um mundo constantemente sujeito a intervenção milagrosa de Deus e dos santos”.</a:t>
            </a:r>
          </a:p>
          <a:p>
            <a:pPr algn="ctr"/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 importante não é o mundo dos sentidos e sim o mundo do divino”.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Europa, durante os séculos XV, XVI e XVII, ocorreram mudanças radicais na maneira de encarar a natureza e foram lançadas as bases das concepções cientificas modernas. </a:t>
            </a:r>
          </a:p>
          <a:p>
            <a:r>
              <a:rPr lang="pt-BR" b="1" i="1" dirty="0" smtClean="0"/>
              <a:t> 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A revolução científica</a:t>
            </a:r>
            <a:endParaRPr lang="pt-BR" b="1" dirty="0">
              <a:solidFill>
                <a:srgbClr val="002060"/>
              </a:solidFill>
            </a:endParaRPr>
          </a:p>
        </p:txBody>
      </p:sp>
      <p:pic>
        <p:nvPicPr>
          <p:cNvPr id="20482" name="Picture 2" descr="http://t3.gstatic.com/images?q=tbn:ANd9GcRPK_x5cDj5pH88rKgOkXpYUdnvcVdYq2zUVC_6Zu-0M3bEUP6PRoHzeL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214686"/>
            <a:ext cx="3571900" cy="328614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4643438" y="3143248"/>
            <a:ext cx="3500462" cy="3357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/>
              <a:t>Aula de anatomia durante o renascimento: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fé nos textos clássicos era tamanha que qualquer inconsistência entre o observado e o descrito no livro era considerado defeito do cadáver, pois o livro era que conteria </a:t>
            </a:r>
            <a:r>
              <a:rPr lang="pt-BR" smtClean="0"/>
              <a:t>a verdade.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Uma nova forma de estudar a natureza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Copérnico e </a:t>
            </a:r>
            <a:r>
              <a:rPr lang="pt-BR" dirty="0" err="1" smtClean="0"/>
              <a:t>Vesalius</a:t>
            </a:r>
            <a:r>
              <a:rPr lang="pt-BR" dirty="0" smtClean="0"/>
              <a:t> fortaleceram a revolução cientifica  ao romper com o procedimento medieval de interpretar a natureza com base em escritos clássicos e teológicos. (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início da ciência moderna</a:t>
            </a:r>
            <a:r>
              <a:rPr lang="pt-BR" dirty="0" smtClean="0"/>
              <a:t>)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Séc. XVII – elaboração de novos métodos para o estudo da natureza.</a:t>
            </a:r>
          </a:p>
          <a:p>
            <a:pPr algn="just"/>
            <a:endParaRPr lang="pt-BR" dirty="0" smtClean="0"/>
          </a:p>
          <a:p>
            <a:pPr lvl="1" algn="just"/>
            <a:r>
              <a:rPr lang="pt-BR" dirty="0" smtClean="0"/>
              <a:t>EVIDÊNCIA EMPÍRICA + DESCRIÇÃO E INTERPRETAÇÃO DOS FENÔMENOS POR MEIO DA MATEMÁTICA.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Proponentes e divulgadores :</a:t>
            </a:r>
          </a:p>
          <a:p>
            <a:pPr lvl="1" algn="just"/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	O filósofo inglês Francis Bacon (1561 – 1626)</a:t>
            </a:r>
          </a:p>
          <a:p>
            <a:pPr lvl="1" algn="just">
              <a:buNone/>
            </a:pPr>
            <a:r>
              <a:rPr lang="pt-BR" dirty="0" smtClean="0"/>
              <a:t>	O físico italiano Galileu </a:t>
            </a:r>
            <a:r>
              <a:rPr lang="pt-BR" dirty="0" err="1" smtClean="0"/>
              <a:t>Galilei</a:t>
            </a:r>
            <a:r>
              <a:rPr lang="pt-BR" dirty="0" smtClean="0"/>
              <a:t> (1564 – 1642)</a:t>
            </a:r>
          </a:p>
          <a:p>
            <a:pPr algn="just">
              <a:buNone/>
            </a:pP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Procedimentos em ciência 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468</TotalTime>
  <Words>752</Words>
  <Application>Microsoft Office PowerPoint</Application>
  <PresentationFormat>Apresentação na tela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Papel</vt:lpstr>
      <vt:lpstr>Biologia e ciência</vt:lpstr>
      <vt:lpstr>Origem da Biologia e bases do pensamento científico </vt:lpstr>
      <vt:lpstr>Séc. XVIII              Séc. XVIII</vt:lpstr>
      <vt:lpstr>O termo Biologia</vt:lpstr>
      <vt:lpstr>A origem do racionalismo</vt:lpstr>
      <vt:lpstr>Racionalismo = observação dos fatos + raciocínio</vt:lpstr>
      <vt:lpstr>O racionalismo na Idade Média e no Renascimento</vt:lpstr>
      <vt:lpstr>A revolução científica</vt:lpstr>
      <vt:lpstr>Procedimentos em ciência </vt:lpstr>
      <vt:lpstr>Francis Bacon – fundador da filosofia da ciência </vt:lpstr>
      <vt:lpstr>Galileu Galilei – Pai da física moderna e da ciência experimental</vt:lpstr>
      <vt:lpstr>O método hipotético dedutivo</vt:lpstr>
      <vt:lpstr>Apresentação do PowerPoint</vt:lpstr>
      <vt:lpstr>Apresentação do PowerPoint</vt:lpstr>
      <vt:lpstr>Falseabilidade de uma hipótese</vt:lpstr>
      <vt:lpstr>Teoria, hipótese e lei em ciência</vt:lpstr>
      <vt:lpstr>A comunicação em ciência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Biologia e ciência</dc:title>
  <dc:creator>Júlio César</dc:creator>
  <cp:lastModifiedBy>user</cp:lastModifiedBy>
  <cp:revision>74</cp:revision>
  <dcterms:created xsi:type="dcterms:W3CDTF">2012-02-04T22:48:01Z</dcterms:created>
  <dcterms:modified xsi:type="dcterms:W3CDTF">2015-01-29T02:04:47Z</dcterms:modified>
</cp:coreProperties>
</file>